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0" i="0">
                <a:solidFill>
                  <a:srgbClr val="A30000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0" i="0">
                <a:solidFill>
                  <a:srgbClr val="A30000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0" i="0">
                <a:solidFill>
                  <a:srgbClr val="A30000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0" i="0">
                <a:solidFill>
                  <a:srgbClr val="A30000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7846" y="969772"/>
            <a:ext cx="10079990" cy="6586855"/>
          </a:xfrm>
          <a:custGeom>
            <a:avLst/>
            <a:gdLst/>
            <a:ahLst/>
            <a:cxnLst/>
            <a:rect l="l" t="t" r="r" b="b"/>
            <a:pathLst>
              <a:path w="10079990" h="6586855">
                <a:moveTo>
                  <a:pt x="0" y="6586728"/>
                </a:moveTo>
                <a:lnTo>
                  <a:pt x="10079736" y="6586728"/>
                </a:lnTo>
                <a:lnTo>
                  <a:pt x="10079736" y="0"/>
                </a:lnTo>
                <a:lnTo>
                  <a:pt x="0" y="0"/>
                </a:lnTo>
                <a:lnTo>
                  <a:pt x="0" y="65867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7846" y="890524"/>
            <a:ext cx="3175" cy="6666230"/>
          </a:xfrm>
          <a:custGeom>
            <a:avLst/>
            <a:gdLst/>
            <a:ahLst/>
            <a:cxnLst/>
            <a:rect l="l" t="t" r="r" b="b"/>
            <a:pathLst>
              <a:path w="3175" h="6666230">
                <a:moveTo>
                  <a:pt x="3049" y="0"/>
                </a:moveTo>
                <a:lnTo>
                  <a:pt x="0" y="3048"/>
                </a:lnTo>
                <a:lnTo>
                  <a:pt x="0" y="6665976"/>
                </a:lnTo>
                <a:lnTo>
                  <a:pt x="3049" y="6665976"/>
                </a:lnTo>
                <a:lnTo>
                  <a:pt x="3049" y="0"/>
                </a:lnTo>
                <a:close/>
              </a:path>
            </a:pathLst>
          </a:custGeom>
          <a:solidFill>
            <a:srgbClr val="101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07846" y="881380"/>
            <a:ext cx="10079990" cy="88900"/>
          </a:xfrm>
          <a:custGeom>
            <a:avLst/>
            <a:gdLst/>
            <a:ahLst/>
            <a:cxnLst/>
            <a:rect l="l" t="t" r="r" b="b"/>
            <a:pathLst>
              <a:path w="10079990" h="88900">
                <a:moveTo>
                  <a:pt x="10079736" y="0"/>
                </a:moveTo>
                <a:lnTo>
                  <a:pt x="0" y="0"/>
                </a:lnTo>
                <a:lnTo>
                  <a:pt x="0" y="88392"/>
                </a:lnTo>
                <a:lnTo>
                  <a:pt x="10079736" y="88392"/>
                </a:lnTo>
                <a:lnTo>
                  <a:pt x="10079736" y="0"/>
                </a:lnTo>
                <a:close/>
              </a:path>
            </a:pathLst>
          </a:custGeom>
          <a:solidFill>
            <a:srgbClr val="121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7836" y="106679"/>
            <a:ext cx="8505825" cy="340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0" i="0">
                <a:solidFill>
                  <a:srgbClr val="A30000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4948" y="576073"/>
            <a:ext cx="53708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EXTRAMURAL</a:t>
            </a:r>
            <a:r>
              <a:rPr sz="1600" spc="-1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60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RESEARCH</a:t>
            </a:r>
            <a:r>
              <a:rPr sz="1600" spc="15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60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PROJECTS</a:t>
            </a:r>
            <a:r>
              <a:rPr sz="1600" spc="-1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 (Ongoing)</a:t>
            </a:r>
            <a:endParaRPr sz="1600" dirty="0">
              <a:latin typeface="Arial Black" panose="020B0A04020102020204"/>
              <a:cs typeface="Arial Black" panose="020B0A0402010202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" y="49276"/>
            <a:ext cx="621792" cy="707135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16162"/>
              </p:ext>
            </p:extLst>
          </p:nvPr>
        </p:nvGraphicFramePr>
        <p:xfrm>
          <a:off x="501395" y="1120647"/>
          <a:ext cx="9553573" cy="5681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7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8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8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89305" marR="164465" indent="-615950">
                        <a:lnSpc>
                          <a:spcPct val="10100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r>
                        <a:rPr sz="1200" b="1" spc="37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sz="1200" b="1" spc="-3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sz="1200" b="1" spc="-4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Funding Agency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sz="1200" b="1" spc="-7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Domain/Title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Collaborators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3210" marR="144780" indent="-125095">
                        <a:lnSpc>
                          <a:spcPct val="101000"/>
                        </a:lnSpc>
                        <a:spcBef>
                          <a:spcPts val="5"/>
                        </a:spcBef>
                      </a:pPr>
                      <a:r>
                        <a:rPr sz="1200" b="1" spc="-30" dirty="0" smtClean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263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spc="-5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34290" indent="-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</a:t>
                      </a:r>
                      <a:r>
                        <a:rPr sz="1200" spc="3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sz="1200" spc="-5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 </a:t>
                      </a: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sz="1200" spc="-35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</a:t>
                      </a:r>
                      <a:r>
                        <a:rPr sz="1200" spc="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sz="1200" spc="-55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2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PURSE </a:t>
                      </a: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8300" marR="35306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Fostering</a:t>
                      </a:r>
                      <a:r>
                        <a:rPr sz="1200" spc="-6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Multidisciplinary</a:t>
                      </a:r>
                      <a:r>
                        <a:rPr sz="1200" spc="-7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25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AI-</a:t>
                      </a: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assisted Research</a:t>
                      </a:r>
                      <a:r>
                        <a:rPr sz="1200" spc="-15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sz="1200" spc="-65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sz="1200" spc="-35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sz="1200" spc="-3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Sustainable Environment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6680" marR="99695" indent="112395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SCWRM,</a:t>
                      </a:r>
                      <a:r>
                        <a:rPr sz="1200" spc="-55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SCMIA, </a:t>
                      </a: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SUHRC,</a:t>
                      </a:r>
                      <a:r>
                        <a:rPr sz="1200" spc="-3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SCNN,</a:t>
                      </a:r>
                      <a:r>
                        <a:rPr sz="1200" spc="-25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SIT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sz="1200" spc="-25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Cr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828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spc="-5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29845" indent="109220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sz="1200" spc="-4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Foundation</a:t>
                      </a:r>
                      <a:r>
                        <a:rPr sz="1200" spc="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Dassault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Systemes</a:t>
                      </a:r>
                      <a:r>
                        <a:rPr sz="12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Research</a:t>
                      </a:r>
                      <a:r>
                        <a:rPr sz="1200" spc="-5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92810" marR="83820" indent="-789940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Framework</a:t>
                      </a:r>
                      <a:r>
                        <a:rPr sz="12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sz="1200" spc="-7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Explainable</a:t>
                      </a:r>
                      <a:r>
                        <a:rPr sz="12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Vision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Tasks</a:t>
                      </a:r>
                      <a:r>
                        <a:rPr sz="1200" spc="-6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sz="1200" spc="-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Drone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Imagery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spc="-5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63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12.8</a:t>
                      </a:r>
                      <a:r>
                        <a:rPr sz="1200" spc="-45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spc="-5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Scientific and Technical Council of the RUDN Russia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Artificial Intelligence for Advanced Manufacturing</a:t>
                      </a:r>
                    </a:p>
                  </a:txBody>
                  <a:tcPr marL="68580" marR="6858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RUDN Russia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143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05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 4.0) worth 2.6 Lacs Rubbles</a:t>
                      </a:r>
                      <a:endParaRPr lang="en-IN" sz="105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spc="-5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71475" marR="235585" indent="-125095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Academy of Medical Sciences, UK</a:t>
                      </a:r>
                    </a:p>
                    <a:p>
                      <a:pPr marL="371475" marR="235585" indent="-125095" algn="ctr" defTabSz="914400" eaLnBrk="1" fontAlgn="auto" latinLnBrk="0" hangingPunct="1">
                        <a:lnSpc>
                          <a:spcPts val="17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NGR1/2058)</a:t>
                      </a:r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Explainable AI for Retinopathy of Prematurity -Towards Responsible and Trustworthy Healthcare</a:t>
                      </a: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altLang="en-US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Exeter UK</a:t>
                      </a:r>
                    </a:p>
                  </a:txBody>
                  <a:tcPr marL="0" marR="0" marT="1841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200" spc="-10" dirty="0" smtClean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£25,000 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0346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spc="-5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Academy of Medical Sciences, UK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NGR2/2003</a:t>
                      </a: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Design and Development of Depression Detection studies using Multimodal Digital Biomarkers and Machine Learning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6680" marR="99695" indent="112395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lang="en-US" altLang="en-US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Kings College London UK</a:t>
                      </a:r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£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25,000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805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spc="-5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Academy of Medical Sciences, 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UK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NGR2/2004)</a:t>
                      </a: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Domain Adaptation for Bias Handling in the Detection of Diabetic Retinopathy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Coventry University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£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25,000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39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6090" marR="413385" indent="-45720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</a:t>
                      </a:r>
                      <a:r>
                        <a:rPr lang="en-IN" sz="1200" spc="-10" dirty="0" err="1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Qulu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Finland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7010" marR="187325" indent="-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of a Conversational AI </a:t>
                      </a:r>
                      <a:r>
                        <a:rPr lang="en-IN" sz="1200" spc="-10" dirty="0" err="1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chatbot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for Suicide screening and intervention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4.5Lakhs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555015"/>
                  </a:ext>
                </a:extLst>
              </a:tr>
              <a:tr h="29699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Armament Research &amp; Development Establishment (ARDE), 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Real-Time object detection and classification in surveillance imagery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DRDO, </a:t>
                      </a:r>
                      <a:r>
                        <a:rPr lang="en-IN" sz="1200" spc="-10" dirty="0" err="1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Govt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of India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Lakhs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190772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546100" y="6826250"/>
            <a:ext cx="9705340" cy="685800"/>
            <a:chOff x="417576" y="6547611"/>
            <a:chExt cx="9705340" cy="95758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3776" y="6547611"/>
              <a:ext cx="1414272" cy="49072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57015" y="6587235"/>
              <a:ext cx="880872" cy="85648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56104" y="6571995"/>
              <a:ext cx="920495" cy="88696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576" y="7129779"/>
              <a:ext cx="1575816" cy="37490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83295" y="6626859"/>
              <a:ext cx="871727" cy="85648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247632" y="6605523"/>
              <a:ext cx="874776" cy="86563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71487" y="6754875"/>
              <a:ext cx="1222248" cy="60045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794504" y="6764019"/>
              <a:ext cx="1475231" cy="600456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Symbiosis</a:t>
            </a:r>
            <a:r>
              <a:rPr spc="10" dirty="0"/>
              <a:t> </a:t>
            </a:r>
            <a:r>
              <a:rPr dirty="0"/>
              <a:t>Center</a:t>
            </a:r>
            <a:r>
              <a:rPr spc="60" dirty="0"/>
              <a:t> </a:t>
            </a:r>
            <a:r>
              <a:rPr dirty="0"/>
              <a:t>for</a:t>
            </a:r>
            <a:r>
              <a:rPr spc="30" dirty="0"/>
              <a:t> </a:t>
            </a:r>
            <a:r>
              <a:rPr dirty="0"/>
              <a:t>Applied</a:t>
            </a:r>
            <a:r>
              <a:rPr spc="30" dirty="0"/>
              <a:t> </a:t>
            </a:r>
            <a:r>
              <a:rPr dirty="0"/>
              <a:t>Artificial</a:t>
            </a:r>
            <a:r>
              <a:rPr spc="40" dirty="0"/>
              <a:t> </a:t>
            </a:r>
            <a:r>
              <a:rPr dirty="0"/>
              <a:t>Intelligence</a:t>
            </a:r>
            <a:r>
              <a:rPr spc="100" dirty="0"/>
              <a:t> </a:t>
            </a:r>
            <a:r>
              <a:rPr spc="-10" dirty="0"/>
              <a:t>(SCAAI)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4948" y="576073"/>
            <a:ext cx="53708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EXTRAMURAL</a:t>
            </a:r>
            <a:r>
              <a:rPr sz="1600" spc="-1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60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RESEARCH</a:t>
            </a:r>
            <a:r>
              <a:rPr sz="1600" spc="15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60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PROJECTS</a:t>
            </a:r>
            <a:r>
              <a:rPr sz="1600" spc="-1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 (Ongoing)</a:t>
            </a:r>
            <a:endParaRPr sz="1600">
              <a:latin typeface="Arial Black" panose="020B0A04020102020204"/>
              <a:cs typeface="Arial Black" panose="020B0A0402010202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" y="49276"/>
            <a:ext cx="621792" cy="707135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19464"/>
              </p:ext>
            </p:extLst>
          </p:nvPr>
        </p:nvGraphicFramePr>
        <p:xfrm>
          <a:off x="501395" y="1120647"/>
          <a:ext cx="9553573" cy="5364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7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7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6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8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4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50" b="1" spc="-25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sz="14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4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89305" marR="164465" indent="-615950" algn="ctr">
                        <a:lnSpc>
                          <a:spcPct val="101000"/>
                        </a:lnSpc>
                        <a:spcBef>
                          <a:spcPts val="5"/>
                        </a:spcBef>
                      </a:pPr>
                      <a:r>
                        <a:rPr sz="145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r>
                        <a:rPr sz="1450" b="1" spc="37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5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sz="1450" b="1" spc="-3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5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sz="1450" b="1" spc="-4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Funding Agency</a:t>
                      </a:r>
                      <a:endParaRPr sz="14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4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45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sz="1450" b="1" spc="-7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Domain/Title</a:t>
                      </a:r>
                      <a:endParaRPr sz="14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4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45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Collaborators</a:t>
                      </a:r>
                      <a:endParaRPr sz="14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4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3210" marR="144780" indent="-125095">
                        <a:lnSpc>
                          <a:spcPct val="101000"/>
                        </a:lnSpc>
                        <a:spcBef>
                          <a:spcPts val="5"/>
                        </a:spcBef>
                      </a:pPr>
                      <a:r>
                        <a:rPr sz="1450" b="1" spc="-3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Amount </a:t>
                      </a:r>
                      <a:endParaRPr sz="14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51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4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14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34290" indent="-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United Arab Emirates University, UAEU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Artificial Intelligence of Things (</a:t>
                      </a:r>
                      <a:r>
                        <a:rPr lang="en-IN" sz="1200" spc="-10" dirty="0" err="1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AIoT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)-based Sustainable Health Solution for Wind Turbine Blades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6680" marR="99695" indent="112395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UAEU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20,000   AED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4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14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79375" indent="-317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United Arab Emirates University, UAEU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143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Capturing CO2 from the atmosphere and converting it into O2 using metal catalytic converter and optimizing using machine learning tools to enhance climate control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77240" marR="156845" indent="-609600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UAEU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20,000        AED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0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4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sz="14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United Arab Emirates University, UAEU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Deep Learning for Renewable Energy: CNN Image Processing in PV Power Plants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UAEU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20,000  AED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450" b="1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sz="1450" b="1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United Arab Emirates University (UAEU)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Research Program on Sustainability</a:t>
                      </a:r>
                    </a:p>
                  </a:txBody>
                  <a:tcPr marL="68580" marR="6858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73100" marR="34290" indent="-628015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UAEU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20,000        AED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4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sz="14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71475" marR="235585" indent="-125095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United Arab Emirates University, UAEU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of a Low-cost solution for detection of structural defects and degradation of solar photovoltaic modules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UAEU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8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20,000      AED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805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450" dirty="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1651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417576" y="6730364"/>
            <a:ext cx="9705340" cy="824866"/>
            <a:chOff x="417576" y="6547611"/>
            <a:chExt cx="9705340" cy="95758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3776" y="6547611"/>
              <a:ext cx="1414272" cy="49072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57015" y="6587235"/>
              <a:ext cx="880872" cy="85648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56104" y="6571995"/>
              <a:ext cx="920495" cy="88696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576" y="7129779"/>
              <a:ext cx="1575816" cy="37490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83295" y="6626859"/>
              <a:ext cx="871727" cy="85648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247632" y="6605523"/>
              <a:ext cx="874776" cy="86563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71487" y="6754875"/>
              <a:ext cx="1222248" cy="60045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794504" y="6764019"/>
              <a:ext cx="1475231" cy="600456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Symbiosis</a:t>
            </a:r>
            <a:r>
              <a:rPr spc="10" dirty="0"/>
              <a:t> </a:t>
            </a:r>
            <a:r>
              <a:rPr dirty="0"/>
              <a:t>Center</a:t>
            </a:r>
            <a:r>
              <a:rPr spc="60" dirty="0"/>
              <a:t> </a:t>
            </a:r>
            <a:r>
              <a:rPr dirty="0"/>
              <a:t>for</a:t>
            </a:r>
            <a:r>
              <a:rPr spc="30" dirty="0"/>
              <a:t> </a:t>
            </a:r>
            <a:r>
              <a:rPr dirty="0"/>
              <a:t>Applied</a:t>
            </a:r>
            <a:r>
              <a:rPr spc="30" dirty="0"/>
              <a:t> </a:t>
            </a:r>
            <a:r>
              <a:rPr dirty="0"/>
              <a:t>Artificial</a:t>
            </a:r>
            <a:r>
              <a:rPr spc="40" dirty="0"/>
              <a:t> </a:t>
            </a:r>
            <a:r>
              <a:rPr dirty="0"/>
              <a:t>Intelligence</a:t>
            </a:r>
            <a:r>
              <a:rPr spc="100" dirty="0"/>
              <a:t> </a:t>
            </a:r>
            <a:r>
              <a:rPr spc="-10" dirty="0"/>
              <a:t>(SCAAI)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4948" y="576073"/>
            <a:ext cx="5813552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EXTRAMURAL</a:t>
            </a:r>
            <a:r>
              <a:rPr sz="1600" spc="-1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60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RESEARCH</a:t>
            </a:r>
            <a:r>
              <a:rPr sz="1600" spc="15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60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PROJECTS</a:t>
            </a:r>
            <a:r>
              <a:rPr sz="1600" spc="-10" dirty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600" spc="-10" dirty="0" smtClean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(</a:t>
            </a:r>
            <a:r>
              <a:rPr lang="en-IN" sz="1600" spc="-10" dirty="0" smtClean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Completed</a:t>
            </a:r>
            <a:r>
              <a:rPr sz="1600" spc="-10" dirty="0" smtClean="0">
                <a:solidFill>
                  <a:srgbClr val="121E33"/>
                </a:solidFill>
                <a:latin typeface="Arial Black" panose="020B0A04020102020204"/>
                <a:cs typeface="Arial Black" panose="020B0A04020102020204"/>
              </a:rPr>
              <a:t>)</a:t>
            </a:r>
            <a:endParaRPr sz="1600" dirty="0">
              <a:latin typeface="Arial Black" panose="020B0A04020102020204"/>
              <a:cs typeface="Arial Black" panose="020B0A0402010202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49276"/>
            <a:ext cx="621792" cy="707135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550392"/>
              </p:ext>
            </p:extLst>
          </p:nvPr>
        </p:nvGraphicFramePr>
        <p:xfrm>
          <a:off x="568835" y="1017967"/>
          <a:ext cx="9553573" cy="56485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7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8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7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6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42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89305" marR="164465" indent="-615950">
                        <a:lnSpc>
                          <a:spcPct val="10100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r>
                        <a:rPr sz="1200" b="1" spc="37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sz="1200" b="1" spc="-3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sz="1200" b="1" spc="-4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Funding Agency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sz="1200" b="1" spc="-7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Domain/Title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Collaborators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3210" marR="144780" indent="-125095">
                        <a:lnSpc>
                          <a:spcPct val="101000"/>
                        </a:lnSpc>
                        <a:spcBef>
                          <a:spcPts val="5"/>
                        </a:spcBef>
                      </a:pPr>
                      <a:r>
                        <a:rPr sz="1200" b="1" spc="-3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Amount </a:t>
                      </a:r>
                      <a:r>
                        <a:rPr sz="1200" b="1" spc="-10" dirty="0">
                          <a:solidFill>
                            <a:srgbClr val="18181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(INR)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63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Ministry of Electronics and IT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Multi-Model Neuro-Physiological</a:t>
                      </a: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CDAC Delhi, INMASS</a:t>
                      </a: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 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Lakhs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71475" marR="235585" indent="-125095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DBT Grant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Investigating the effects of age of onset on the structural connectome in essential tremor through High Angular Resolution Diffusion MRI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Aston University UK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58.39 Lakhs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39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SPARC MHRD ID 571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Credibility Analysis of Information</a:t>
                      </a: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Arizona State University, USA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82.04 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Lakhs</a:t>
                      </a: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02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SPARC MHRD ID 104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Explainable AI Techniques for Complex Disease Diagnosis</a:t>
                      </a: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Queensland, AUS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84.04 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Lakhs</a:t>
                      </a: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Indo-Canada </a:t>
                      </a:r>
                      <a:r>
                        <a:rPr lang="en-IN" sz="1200" spc="-10" dirty="0" err="1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Shastri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grant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Multimodal Co-learning &amp; tolerance based soft computing for Real-life Deep Learning Applications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Winnipeg, Canada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786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Going Global Partnerships Exploratory Grant 2021-2022</a:t>
                      </a:r>
                    </a:p>
                  </a:txBody>
                  <a:tcPr marL="68580" marR="68580" marT="0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Aston University and Symbiosis Institute of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Technology</a:t>
                      </a: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Aston University, UK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13. 13 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Lakhs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972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Going Global Partnerships Top- Up Grant 2022-2023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Aston University and Symbiosis Institute of</a:t>
                      </a: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Aston University, UK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14.14 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Lakhs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414131"/>
                  </a:ext>
                </a:extLst>
              </a:tr>
              <a:tr h="410972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71475" marR="235585" indent="-125095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DUO ASME Professor Fellowships (2)</a:t>
                      </a:r>
                      <a:endParaRPr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Responsible AI and Robotics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Brunel University, UK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9.7 Lakhs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645910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British council grant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UKIERI (UK-India Education and Research Initiative)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Aston University UK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41,880 GBP</a:t>
                      </a:r>
                      <a:endParaRPr lang="en-IN" sz="1200" spc="-10" dirty="0">
                        <a:solidFill>
                          <a:srgbClr val="121E33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178240"/>
                  </a:ext>
                </a:extLst>
              </a:tr>
              <a:tr h="389001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79375" indent="-317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Indo- Italy Research Mobility Grant of DST- Italian Ministry of Foreign Affairs</a:t>
                      </a:r>
                    </a:p>
                  </a:txBody>
                  <a:tcPr marL="0" marR="0" marT="1143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Multimodal Explainability in Drone Imagery</a:t>
                      </a:r>
                    </a:p>
                  </a:txBody>
                  <a:tcPr marL="0" marR="0" marT="10795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77240" marR="156845" indent="-609600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Milan, Italy</a:t>
                      </a:r>
                    </a:p>
                  </a:txBody>
                  <a:tcPr marL="0" marR="0" marT="1905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.00</a:t>
                      </a:r>
                      <a:r>
                        <a:rPr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Lakhs</a:t>
                      </a:r>
                    </a:p>
                  </a:txBody>
                  <a:tcPr marL="0" marR="0" marT="10795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31505"/>
                  </a:ext>
                </a:extLst>
              </a:tr>
              <a:tr h="410972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I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 anchor="ctr">
                    <a:lnL w="3175">
                      <a:solidFill>
                        <a:srgbClr val="121E33"/>
                      </a:solidFill>
                      <a:prstDash val="soli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121E33"/>
                      </a:solidFill>
                      <a:prstDash val="soli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66090" marR="413385" indent="-45720" algn="ctr">
                        <a:lnSpc>
                          <a:spcPts val="1730"/>
                        </a:lnSpc>
                        <a:spcBef>
                          <a:spcPts val="150"/>
                        </a:spcBef>
                      </a:pP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Indo-Serbia Joint Research Grant</a:t>
                      </a:r>
                    </a:p>
                  </a:txBody>
                  <a:tcPr marL="0" marR="0" marT="1905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7010" marR="187325" indent="-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of real-time traffic control algorithms for unconventional intersection designs using AI methods</a:t>
                      </a:r>
                    </a:p>
                  </a:txBody>
                  <a:tcPr marL="0" marR="0" marT="10795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64770" indent="190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Kragujevac, Serbia &amp; Terna Engineering College, India.</a:t>
                      </a:r>
                    </a:p>
                  </a:txBody>
                  <a:tcPr marL="0" marR="0" marT="11430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494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spc="-10" dirty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12.04 </a:t>
                      </a:r>
                      <a:r>
                        <a:rPr lang="en-IN" sz="1200" spc="-10" dirty="0" smtClean="0">
                          <a:solidFill>
                            <a:srgbClr val="121E33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Lakhs</a:t>
                      </a:r>
                    </a:p>
                  </a:txBody>
                  <a:tcPr marL="0" marR="0" marT="10795" marB="0" anchor="ctr">
                    <a:lnL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121E33"/>
                      </a:solidFill>
                      <a:prstDash val="solid"/>
                    </a:lnR>
                    <a:lnT w="3175" cap="flat" cmpd="sng" algn="ctr">
                      <a:solidFill>
                        <a:srgbClr val="121E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121E3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65471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670560" y="6597650"/>
            <a:ext cx="9705340" cy="957580"/>
            <a:chOff x="417576" y="6547611"/>
            <a:chExt cx="9705340" cy="95758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3776" y="6547611"/>
              <a:ext cx="1414272" cy="49072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57015" y="6587235"/>
              <a:ext cx="880872" cy="85648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56104" y="6571995"/>
              <a:ext cx="920495" cy="88696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7576" y="7129779"/>
              <a:ext cx="1575816" cy="37490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083295" y="6626859"/>
              <a:ext cx="871727" cy="85648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247632" y="6605523"/>
              <a:ext cx="874776" cy="86563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571487" y="6754875"/>
              <a:ext cx="1222248" cy="60045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794504" y="6764019"/>
              <a:ext cx="1475231" cy="600456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Symbiosis</a:t>
            </a:r>
            <a:r>
              <a:rPr spc="10" dirty="0"/>
              <a:t> </a:t>
            </a:r>
            <a:r>
              <a:rPr dirty="0"/>
              <a:t>Center</a:t>
            </a:r>
            <a:r>
              <a:rPr spc="60" dirty="0"/>
              <a:t> </a:t>
            </a:r>
            <a:r>
              <a:rPr dirty="0"/>
              <a:t>for</a:t>
            </a:r>
            <a:r>
              <a:rPr spc="30" dirty="0"/>
              <a:t> </a:t>
            </a:r>
            <a:r>
              <a:rPr dirty="0"/>
              <a:t>Applied</a:t>
            </a:r>
            <a:r>
              <a:rPr spc="30" dirty="0"/>
              <a:t> </a:t>
            </a:r>
            <a:r>
              <a:rPr dirty="0"/>
              <a:t>Artificial</a:t>
            </a:r>
            <a:r>
              <a:rPr spc="40" dirty="0"/>
              <a:t> </a:t>
            </a:r>
            <a:r>
              <a:rPr dirty="0"/>
              <a:t>Intelligence</a:t>
            </a:r>
            <a:r>
              <a:rPr spc="100" dirty="0"/>
              <a:t> </a:t>
            </a:r>
            <a:r>
              <a:rPr spc="-10" dirty="0"/>
              <a:t>(SCAAI)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621</Words>
  <Application>Microsoft Office PowerPoint</Application>
  <PresentationFormat>Custom</PresentationFormat>
  <Paragraphs>160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Times New Roman</vt:lpstr>
      <vt:lpstr>Office Theme</vt:lpstr>
      <vt:lpstr>Symbiosis Center for Applied Artificial Intelligence (SCAAI)</vt:lpstr>
      <vt:lpstr>Symbiosis Center for Applied Artificial Intelligence (SCAAI)</vt:lpstr>
      <vt:lpstr>Symbiosis Center for Applied Artificial Intelligence (SCAAI)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Symbiosis Center for Applied Artificial Intelligence (SCAAI)</dc:title>
  <dc:creator/>
  <cp:lastModifiedBy>Hemantkumar Dusane</cp:lastModifiedBy>
  <cp:revision>24</cp:revision>
  <dcterms:created xsi:type="dcterms:W3CDTF">2025-04-04T05:10:00Z</dcterms:created>
  <dcterms:modified xsi:type="dcterms:W3CDTF">2025-04-11T08:53:35Z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2023-10-30T05:30:00Z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2023-10-30T05:30:00Z</vt:filetime>
  </property>
  <property fmtid="{D5CDD505-2E9C-101B-9397-08002B2CF9AE}" pid="6" name="ICV">
    <vt:lpwstr>7AC888309FA846A899BF8C3E7DF5B03D_12</vt:lpwstr>
  </property>
  <property fmtid="{D5CDD505-2E9C-101B-9397-08002B2CF9AE}" pid="7" name="KSOProductBuildVer">
    <vt:lpwstr>1033-12.2.0.20782</vt:lpwstr>
  </property>
</Properties>
</file>